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9" r:id="rId2"/>
    <p:sldId id="318" r:id="rId3"/>
    <p:sldId id="319" r:id="rId4"/>
    <p:sldId id="280" r:id="rId5"/>
    <p:sldId id="323" r:id="rId6"/>
    <p:sldId id="320" r:id="rId7"/>
    <p:sldId id="321" r:id="rId8"/>
    <p:sldId id="281" r:id="rId9"/>
    <p:sldId id="282" r:id="rId10"/>
    <p:sldId id="305" r:id="rId11"/>
    <p:sldId id="306" r:id="rId12"/>
    <p:sldId id="307" r:id="rId13"/>
    <p:sldId id="308" r:id="rId14"/>
    <p:sldId id="317" r:id="rId15"/>
    <p:sldId id="309" r:id="rId16"/>
    <p:sldId id="310" r:id="rId17"/>
    <p:sldId id="311" r:id="rId18"/>
    <p:sldId id="312" r:id="rId19"/>
    <p:sldId id="313" r:id="rId20"/>
    <p:sldId id="314" r:id="rId21"/>
    <p:sldId id="315" r:id="rId22"/>
    <p:sldId id="316" r:id="rId23"/>
    <p:sldId id="32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3B331D-CF92-4D43-B73A-5FA5CBABB676}" type="datetimeFigureOut">
              <a:rPr lang="en-US" smtClean="0"/>
              <a:pPr/>
              <a:t>1/16/2020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76CF57-CED1-4C11-B14E-585EA628DD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2586397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3152580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73488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us-cert.gov/bsi/articles/knowledge/software-assurance-education/defining-the-discipline-of-secure-software-assurance--initial-findings-from-the-national-software-assurance-repository" TargetMode="External"/><Relationship Id="rId5" Type="http://schemas.openxmlformats.org/officeDocument/2006/relationships/hyperlink" Target="https://www.federalregister.gov/documents/2007/10/03/E7-19566/information-technology-security-essential-body-of-knowledge" TargetMode="Externa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lvl="0" indent="-381000" algn="ctr">
              <a:spcBef>
                <a:spcPct val="20000"/>
              </a:spcBef>
            </a:pPr>
            <a:r>
              <a:rPr lang="en-US" sz="2600" dirty="0">
                <a:solidFill>
                  <a:schemeClr val="bg1"/>
                </a:solidFill>
                <a:latin typeface="Arial" pitchFamily="34" charset="0"/>
                <a:cs typeface="Arial" pitchFamily="34" charset="0"/>
              </a:rPr>
              <a:t>A Detailed Approach to Building a Consistently Secure Acquisition Process</a:t>
            </a:r>
          </a:p>
          <a:p>
            <a:pPr marL="381000" lvl="0" indent="-381000" algn="ctr">
              <a:spcBef>
                <a:spcPct val="20000"/>
              </a:spcBef>
            </a:pPr>
            <a:endParaRPr lang="en-US" sz="2400" dirty="0">
              <a:solidFill>
                <a:schemeClr val="bg1"/>
              </a:solidFill>
              <a:latin typeface="Arial" pitchFamily="34" charset="0"/>
              <a:cs typeface="Arial" pitchFamily="34" charset="0"/>
            </a:endParaRPr>
          </a:p>
          <a:p>
            <a:pPr marL="381000" lvl="0" indent="-381000" algn="ctr">
              <a:spcBef>
                <a:spcPct val="20000"/>
              </a:spcBef>
            </a:pPr>
            <a:r>
              <a:rPr lang="en-US" sz="2400" dirty="0">
                <a:solidFill>
                  <a:schemeClr val="bg1"/>
                </a:solidFill>
                <a:latin typeface="Arial" pitchFamily="34" charset="0"/>
                <a:cs typeface="Arial" pitchFamily="34" charset="0"/>
              </a:rPr>
              <a:t>Course Architects:</a:t>
            </a:r>
          </a:p>
          <a:p>
            <a:pPr marL="381000" lvl="0" indent="-381000" algn="ctr">
              <a:spcBef>
                <a:spcPct val="20000"/>
              </a:spcBef>
            </a:pPr>
            <a:r>
              <a:rPr lang="en-US" sz="2400" dirty="0">
                <a:solidFill>
                  <a:schemeClr val="bg1"/>
                </a:solidFill>
                <a:latin typeface="Arial" pitchFamily="34" charset="0"/>
                <a:cs typeface="Arial" pitchFamily="34" charset="0"/>
              </a:rPr>
              <a:t>Dan Shoemaker, Ph.D.</a:t>
            </a:r>
          </a:p>
          <a:p>
            <a:pPr marL="381000" lvl="0" indent="-381000" algn="ctr">
              <a:spcBef>
                <a:spcPct val="20000"/>
              </a:spcBef>
            </a:pPr>
            <a:r>
              <a:rPr lang="en-US" sz="2400" dirty="0">
                <a:solidFill>
                  <a:schemeClr val="bg1"/>
                </a:solidFill>
                <a:latin typeface="Arial" pitchFamily="34" charset="0"/>
                <a:cs typeface="Arial" pitchFamily="34" charset="0"/>
              </a:rPr>
              <a:t>Anne Kohnke, Ph.D.</a:t>
            </a:r>
          </a:p>
          <a:p>
            <a:pPr marL="381000" lvl="0" indent="-381000" algn="ctr">
              <a:spcBef>
                <a:spcPct val="20000"/>
              </a:spcBef>
            </a:pPr>
            <a:r>
              <a:rPr lang="en-US" sz="2400" dirty="0">
                <a:solidFill>
                  <a:schemeClr val="bg1"/>
                </a:solidFill>
                <a:latin typeface="Arial" pitchFamily="34" charset="0"/>
                <a:cs typeface="Arial" pitchFamily="34" charset="0"/>
              </a:rPr>
              <a:t>Nancy R. Mead, Ph.D.</a:t>
            </a:r>
          </a:p>
          <a:p>
            <a:pPr marL="381000" lvl="0" indent="-381000" algn="ctr">
              <a:spcBef>
                <a:spcPct val="20000"/>
              </a:spcBef>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lgn="ctr">
              <a:spcBef>
                <a:spcPct val="20000"/>
              </a:spcBef>
            </a:pPr>
            <a:endPar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2630" y="1257299"/>
            <a:ext cx="708137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231775" indent="-231775">
              <a:buFont typeface="Arial" pitchFamily="34" charset="0"/>
              <a:buChar char="•"/>
            </a:pPr>
            <a:r>
              <a:rPr lang="en-US" sz="2400" b="1" dirty="0">
                <a:solidFill>
                  <a:srgbClr val="FFC000"/>
                </a:solidFill>
                <a:latin typeface="Arial" pitchFamily="34" charset="0"/>
                <a:cs typeface="Arial" pitchFamily="34" charset="0"/>
              </a:rPr>
              <a:t>Project Planning</a:t>
            </a:r>
          </a:p>
          <a:p>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Develop an acquisition strategy and/or plan</a:t>
            </a:r>
          </a:p>
          <a:p>
            <a:pPr marL="798513" lvl="1" indent="-341313">
              <a:buFont typeface="Arial" pitchFamily="34" charset="0"/>
              <a:buChar char="•"/>
            </a:pP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Specify general software assurance needs and requirements </a:t>
            </a:r>
          </a:p>
          <a:p>
            <a:pPr marL="798513" lvl="1" indent="-341313">
              <a:buFont typeface="Arial" pitchFamily="34" charset="0"/>
              <a:buChar char="•"/>
            </a:pP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Specify general management and technical capability requirements</a:t>
            </a:r>
          </a:p>
          <a:p>
            <a:pPr marL="798513" lvl="1" indent="-341313">
              <a:buFont typeface="Arial" pitchFamily="34" charset="0"/>
              <a:buChar char="•"/>
            </a:pP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Align the business case with security and functional requirements </a:t>
            </a:r>
          </a:p>
        </p:txBody>
      </p:sp>
      <p:pic>
        <p:nvPicPr>
          <p:cNvPr id="11" name="Picture 10">
            <a:extLst>
              <a:ext uri="{FF2B5EF4-FFF2-40B4-BE49-F238E27FC236}">
                <a16:creationId xmlns:a16="http://schemas.microsoft.com/office/drawing/2014/main" id="{CB255FB8-ABB9-49C8-A4EC-84A9ED826E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2630" y="1143000"/>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7663" indent="-347663">
              <a:buFont typeface="Arial" pitchFamily="34" charset="0"/>
              <a:buChar char="•"/>
            </a:pPr>
            <a:r>
              <a:rPr lang="en-US" sz="2000" dirty="0">
                <a:solidFill>
                  <a:srgbClr val="FFC000"/>
                </a:solidFill>
                <a:latin typeface="Arial" pitchFamily="34" charset="0"/>
                <a:cs typeface="Arial" pitchFamily="34" charset="0"/>
              </a:rPr>
              <a:t>Determine (maximum) potential risk from use of software system  (risk acceptance criteria)</a:t>
            </a:r>
          </a:p>
          <a:p>
            <a:pPr marL="347663" indent="-347663">
              <a:buFont typeface="Arial" pitchFamily="34" charset="0"/>
              <a:buChar char="•"/>
            </a:pPr>
            <a:endParaRPr lang="en-US" sz="2000" dirty="0">
              <a:solidFill>
                <a:srgbClr val="FFC000"/>
              </a:solidFill>
              <a:latin typeface="Arial" pitchFamily="34" charset="0"/>
              <a:cs typeface="Arial" pitchFamily="34" charset="0"/>
            </a:endParaRPr>
          </a:p>
          <a:p>
            <a:pPr marL="347663" indent="-347663">
              <a:buFont typeface="Arial" pitchFamily="34" charset="0"/>
              <a:buChar char="•"/>
            </a:pPr>
            <a:r>
              <a:rPr lang="en-US" sz="2000" dirty="0">
                <a:solidFill>
                  <a:srgbClr val="FFC000"/>
                </a:solidFill>
                <a:latin typeface="Arial" pitchFamily="34" charset="0"/>
                <a:cs typeface="Arial" pitchFamily="34" charset="0"/>
              </a:rPr>
              <a:t>Differentiate value to acquirer of achieving different levels of reduced risk </a:t>
            </a:r>
          </a:p>
          <a:p>
            <a:pPr marL="347663" indent="-347663">
              <a:buFont typeface="Arial" pitchFamily="34" charset="0"/>
              <a:buChar char="•"/>
            </a:pPr>
            <a:endParaRPr lang="en-US" sz="2000" dirty="0">
              <a:solidFill>
                <a:srgbClr val="FFC000"/>
              </a:solidFill>
              <a:latin typeface="Arial" pitchFamily="34" charset="0"/>
              <a:cs typeface="Arial" pitchFamily="34" charset="0"/>
            </a:endParaRPr>
          </a:p>
          <a:p>
            <a:pPr marL="347663" indent="-347663">
              <a:buFont typeface="Arial" pitchFamily="34" charset="0"/>
              <a:buChar char="•"/>
            </a:pPr>
            <a:r>
              <a:rPr lang="en-US" sz="2000" dirty="0">
                <a:solidFill>
                  <a:srgbClr val="FFC000"/>
                </a:solidFill>
                <a:latin typeface="Arial" pitchFamily="34" charset="0"/>
                <a:cs typeface="Arial" pitchFamily="34" charset="0"/>
              </a:rPr>
              <a:t>Identify responsibilities of all organizations involved in the process</a:t>
            </a:r>
          </a:p>
          <a:p>
            <a:pPr marL="347663" indent="-347663">
              <a:buFont typeface="Arial" pitchFamily="34" charset="0"/>
              <a:buChar char="•"/>
            </a:pPr>
            <a:endParaRPr lang="en-US" sz="2000" dirty="0">
              <a:solidFill>
                <a:srgbClr val="FFC000"/>
              </a:solidFill>
              <a:latin typeface="Arial" pitchFamily="34" charset="0"/>
              <a:cs typeface="Arial" pitchFamily="34" charset="0"/>
            </a:endParaRPr>
          </a:p>
          <a:p>
            <a:pPr marL="347663" indent="-347663">
              <a:buFont typeface="Arial" pitchFamily="34" charset="0"/>
              <a:buChar char="•"/>
            </a:pPr>
            <a:r>
              <a:rPr lang="en-US" sz="2000" dirty="0">
                <a:solidFill>
                  <a:srgbClr val="FFC000"/>
                </a:solidFill>
                <a:latin typeface="Arial" pitchFamily="34" charset="0"/>
                <a:cs typeface="Arial" pitchFamily="34" charset="0"/>
              </a:rPr>
              <a:t>Define constraints </a:t>
            </a:r>
          </a:p>
          <a:p>
            <a:pPr marL="798513" lvl="1" indent="-341313">
              <a:buFont typeface="Arial" pitchFamily="34" charset="0"/>
              <a:buChar char="•"/>
            </a:pPr>
            <a:r>
              <a:rPr lang="en-US" sz="2000" dirty="0">
                <a:solidFill>
                  <a:schemeClr val="bg1"/>
                </a:solidFill>
                <a:latin typeface="Arial" pitchFamily="34" charset="0"/>
                <a:cs typeface="Arial" pitchFamily="34" charset="0"/>
              </a:rPr>
              <a:t>Utilize risk assessment to identify constraints</a:t>
            </a:r>
          </a:p>
          <a:p>
            <a:pPr marL="798513" lvl="1" indent="-341313">
              <a:buFont typeface="Arial" pitchFamily="34" charset="0"/>
              <a:buChar char="•"/>
            </a:pPr>
            <a:r>
              <a:rPr lang="en-US" sz="2000" dirty="0">
                <a:solidFill>
                  <a:schemeClr val="bg1"/>
                </a:solidFill>
                <a:latin typeface="Arial" pitchFamily="34" charset="0"/>
                <a:cs typeface="Arial" pitchFamily="34" charset="0"/>
              </a:rPr>
              <a:t>Utilize protection profiles were appropriate</a:t>
            </a:r>
          </a:p>
          <a:p>
            <a:pPr marL="798513" lvl="1" indent="-341313">
              <a:buFont typeface="Arial" pitchFamily="34" charset="0"/>
              <a:buChar char="•"/>
            </a:pPr>
            <a:r>
              <a:rPr lang="en-US" sz="2000" dirty="0">
                <a:solidFill>
                  <a:schemeClr val="bg1"/>
                </a:solidFill>
                <a:latin typeface="Arial" pitchFamily="34" charset="0"/>
                <a:cs typeface="Arial" pitchFamily="34" charset="0"/>
              </a:rPr>
              <a:t>Specify risk mitigation requirements for each constraint</a:t>
            </a:r>
          </a:p>
          <a:p>
            <a:pPr marL="798513" lvl="1" indent="-341313">
              <a:buFont typeface="Arial" pitchFamily="34" charset="0"/>
              <a:buChar char="•"/>
            </a:pPr>
            <a:r>
              <a:rPr lang="en-US" sz="2000" dirty="0">
                <a:solidFill>
                  <a:schemeClr val="bg1"/>
                </a:solidFill>
                <a:latin typeface="Arial" pitchFamily="34" charset="0"/>
                <a:cs typeface="Arial" pitchFamily="34" charset="0"/>
              </a:rPr>
              <a:t>Make Decision to Contract based on constraint analysis</a:t>
            </a:r>
          </a:p>
        </p:txBody>
      </p:sp>
      <p:pic>
        <p:nvPicPr>
          <p:cNvPr id="11" name="Picture 10">
            <a:extLst>
              <a:ext uri="{FF2B5EF4-FFF2-40B4-BE49-F238E27FC236}">
                <a16:creationId xmlns:a16="http://schemas.microsoft.com/office/drawing/2014/main" id="{40E3EF7E-4FA0-4202-8BF1-5F870027E3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47663" indent="-347663">
              <a:buFont typeface="Arial" pitchFamily="34" charset="0"/>
              <a:buChar char="•"/>
            </a:pPr>
            <a:r>
              <a:rPr lang="en-US" sz="2300" dirty="0">
                <a:solidFill>
                  <a:srgbClr val="FFC000"/>
                </a:solidFill>
                <a:latin typeface="Arial" pitchFamily="34" charset="0"/>
                <a:cs typeface="Arial" pitchFamily="34" charset="0"/>
              </a:rPr>
              <a:t>Determine type of contract </a:t>
            </a:r>
          </a:p>
          <a:p>
            <a:pPr marL="347663" indent="-347663">
              <a:buFont typeface="Arial" pitchFamily="34" charset="0"/>
              <a:buChar char="•"/>
            </a:pPr>
            <a:endParaRPr lang="en-US" sz="2300" dirty="0">
              <a:solidFill>
                <a:srgbClr val="FFC000"/>
              </a:solidFill>
              <a:latin typeface="Arial" pitchFamily="34" charset="0"/>
              <a:cs typeface="Arial" pitchFamily="34" charset="0"/>
            </a:endParaRPr>
          </a:p>
          <a:p>
            <a:pPr marL="347663" indent="-347663">
              <a:buFont typeface="Arial" pitchFamily="34" charset="0"/>
              <a:buChar char="•"/>
            </a:pPr>
            <a:r>
              <a:rPr lang="en-US" sz="2300" dirty="0">
                <a:solidFill>
                  <a:srgbClr val="FFC000"/>
                </a:solidFill>
                <a:latin typeface="Arial" pitchFamily="34" charset="0"/>
                <a:cs typeface="Arial" pitchFamily="34" charset="0"/>
              </a:rPr>
              <a:t>Base contract specifications on the level of acceptable cost, schedule, and performance risks </a:t>
            </a:r>
          </a:p>
          <a:p>
            <a:pPr marL="347663" indent="-347663">
              <a:buFont typeface="Arial" pitchFamily="34" charset="0"/>
              <a:buChar char="•"/>
            </a:pPr>
            <a:endParaRPr lang="en-US" sz="2300" dirty="0">
              <a:solidFill>
                <a:srgbClr val="FFC000"/>
              </a:solidFill>
              <a:latin typeface="Arial" pitchFamily="34" charset="0"/>
              <a:cs typeface="Arial" pitchFamily="34" charset="0"/>
            </a:endParaRPr>
          </a:p>
          <a:p>
            <a:pPr marL="347663" indent="-347663">
              <a:buFont typeface="Arial" pitchFamily="34" charset="0"/>
              <a:buChar char="•"/>
            </a:pPr>
            <a:r>
              <a:rPr lang="en-US" sz="2300" dirty="0">
                <a:solidFill>
                  <a:srgbClr val="FFC000"/>
                </a:solidFill>
                <a:latin typeface="Arial" pitchFamily="34" charset="0"/>
                <a:cs typeface="Arial" pitchFamily="34" charset="0"/>
              </a:rPr>
              <a:t>Through contract language, define software assurance requirements </a:t>
            </a:r>
          </a:p>
          <a:p>
            <a:pPr marL="347663" indent="-347663">
              <a:buFont typeface="Arial" pitchFamily="34" charset="0"/>
              <a:buChar char="•"/>
            </a:pPr>
            <a:endParaRPr lang="en-US" sz="2300" dirty="0">
              <a:solidFill>
                <a:srgbClr val="FFC000"/>
              </a:solidFill>
              <a:latin typeface="Arial" pitchFamily="34" charset="0"/>
              <a:cs typeface="Arial" pitchFamily="34" charset="0"/>
            </a:endParaRPr>
          </a:p>
          <a:p>
            <a:pPr marL="347663" indent="-347663">
              <a:buFont typeface="Arial" pitchFamily="34" charset="0"/>
              <a:buChar char="•"/>
            </a:pPr>
            <a:r>
              <a:rPr lang="en-US" sz="2300" dirty="0">
                <a:solidFill>
                  <a:srgbClr val="FFC000"/>
                </a:solidFill>
                <a:latin typeface="Arial" pitchFamily="34" charset="0"/>
                <a:cs typeface="Arial" pitchFamily="34" charset="0"/>
              </a:rPr>
              <a:t>Through contract establish process for testing, evaluation, remediation and final acceptance</a:t>
            </a:r>
          </a:p>
        </p:txBody>
      </p:sp>
      <p:pic>
        <p:nvPicPr>
          <p:cNvPr id="11" name="Picture 10">
            <a:extLst>
              <a:ext uri="{FF2B5EF4-FFF2-40B4-BE49-F238E27FC236}">
                <a16:creationId xmlns:a16="http://schemas.microsoft.com/office/drawing/2014/main" id="{1B2645CD-B844-4083-BE32-0F719AAD90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31148" y="1066800"/>
            <a:ext cx="722406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7663" indent="-347663">
              <a:buFont typeface="Arial" pitchFamily="34" charset="0"/>
              <a:buChar char="•"/>
            </a:pPr>
            <a:r>
              <a:rPr lang="en-US" sz="2300" dirty="0">
                <a:solidFill>
                  <a:srgbClr val="FFC000"/>
                </a:solidFill>
                <a:latin typeface="Arial" pitchFamily="34" charset="0"/>
                <a:cs typeface="Arial" pitchFamily="34" charset="0"/>
              </a:rPr>
              <a:t>Identify and address outsourcing considerations </a:t>
            </a: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Decide whether and how much of the work to contract out </a:t>
            </a:r>
          </a:p>
          <a:p>
            <a:pPr marL="798513" lvl="1" indent="-341313">
              <a:buFont typeface="Arial" pitchFamily="34" charset="0"/>
              <a:buChar char="•"/>
            </a:pPr>
            <a:r>
              <a:rPr lang="en-US" sz="2300" dirty="0">
                <a:solidFill>
                  <a:schemeClr val="bg1"/>
                </a:solidFill>
                <a:latin typeface="Arial" pitchFamily="34" charset="0"/>
                <a:cs typeface="Arial" pitchFamily="34" charset="0"/>
              </a:rPr>
              <a:t>Do market research to determine if required capabilities are available </a:t>
            </a:r>
          </a:p>
          <a:p>
            <a:endParaRPr lang="en-US" sz="1100" dirty="0">
              <a:solidFill>
                <a:schemeClr val="bg1"/>
              </a:solidFill>
              <a:latin typeface="Arial" pitchFamily="34" charset="0"/>
              <a:cs typeface="Arial" pitchFamily="34" charset="0"/>
            </a:endParaRPr>
          </a:p>
          <a:p>
            <a:pPr marL="347663" indent="-347663">
              <a:buFont typeface="Arial" pitchFamily="34" charset="0"/>
              <a:buChar char="•"/>
            </a:pPr>
            <a:r>
              <a:rPr lang="en-US" sz="2300" dirty="0">
                <a:solidFill>
                  <a:srgbClr val="FFC000"/>
                </a:solidFill>
                <a:latin typeface="Arial" pitchFamily="34" charset="0"/>
                <a:cs typeface="Arial" pitchFamily="34" charset="0"/>
              </a:rPr>
              <a:t>Assess supplier qualification in developing and/or integrating secure software</a:t>
            </a:r>
          </a:p>
          <a:p>
            <a:pPr marL="798513" lvl="1" indent="-341313">
              <a:buFont typeface="Arial" pitchFamily="34" charset="0"/>
              <a:buChar char="•"/>
            </a:pPr>
            <a:r>
              <a:rPr lang="en-US" sz="2300" dirty="0">
                <a:solidFill>
                  <a:schemeClr val="bg1"/>
                </a:solidFill>
                <a:latin typeface="Arial" pitchFamily="34" charset="0"/>
                <a:cs typeface="Arial" pitchFamily="34" charset="0"/>
              </a:rPr>
              <a:t>Supplier history of good software engineering practices </a:t>
            </a:r>
          </a:p>
          <a:p>
            <a:pPr marL="798513" lvl="1" indent="-341313">
              <a:buFont typeface="Arial" pitchFamily="34" charset="0"/>
              <a:buChar char="•"/>
            </a:pPr>
            <a:r>
              <a:rPr lang="en-US" sz="2300" dirty="0">
                <a:solidFill>
                  <a:schemeClr val="bg1"/>
                </a:solidFill>
                <a:latin typeface="Arial" pitchFamily="34" charset="0"/>
                <a:cs typeface="Arial" pitchFamily="34" charset="0"/>
              </a:rPr>
              <a:t>Supplier employment of known “hackers” </a:t>
            </a:r>
          </a:p>
          <a:p>
            <a:pPr marL="798513" lvl="1" indent="-341313">
              <a:buFont typeface="Arial" pitchFamily="34" charset="0"/>
              <a:buChar char="•"/>
            </a:pPr>
            <a:r>
              <a:rPr lang="en-US" sz="2300" dirty="0">
                <a:solidFill>
                  <a:schemeClr val="bg1"/>
                </a:solidFill>
                <a:latin typeface="Arial" pitchFamily="34" charset="0"/>
                <a:cs typeface="Arial" pitchFamily="34" charset="0"/>
              </a:rPr>
              <a:t>Foreign influence of the supplier and its personnel </a:t>
            </a:r>
          </a:p>
          <a:p>
            <a:endParaRPr lang="en-US" sz="1100" dirty="0">
              <a:solidFill>
                <a:schemeClr val="bg1"/>
              </a:solidFill>
              <a:latin typeface="Arial" pitchFamily="34" charset="0"/>
              <a:cs typeface="Arial" pitchFamily="34" charset="0"/>
            </a:endParaRPr>
          </a:p>
          <a:p>
            <a:pPr marL="347663" indent="-347663">
              <a:buFont typeface="Arial" pitchFamily="34" charset="0"/>
              <a:buChar char="•"/>
            </a:pPr>
            <a:r>
              <a:rPr lang="en-US" sz="2300" dirty="0">
                <a:solidFill>
                  <a:srgbClr val="FFC000"/>
                </a:solidFill>
                <a:latin typeface="Arial" pitchFamily="34" charset="0"/>
                <a:cs typeface="Arial" pitchFamily="34" charset="0"/>
              </a:rPr>
              <a:t>Install Risk Management Process</a:t>
            </a:r>
          </a:p>
        </p:txBody>
      </p:sp>
      <p:pic>
        <p:nvPicPr>
          <p:cNvPr id="11" name="Picture 10">
            <a:extLst>
              <a:ext uri="{FF2B5EF4-FFF2-40B4-BE49-F238E27FC236}">
                <a16:creationId xmlns:a16="http://schemas.microsoft.com/office/drawing/2014/main" id="{BA1FD497-69A8-45A3-9388-2416294CFA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47663" indent="-347663">
              <a:buFont typeface="Arial" pitchFamily="34" charset="0"/>
              <a:buChar char="•"/>
            </a:pPr>
            <a:r>
              <a:rPr lang="en-US" sz="2300" dirty="0">
                <a:solidFill>
                  <a:srgbClr val="FFC000"/>
                </a:solidFill>
                <a:latin typeface="Arial" pitchFamily="34" charset="0"/>
                <a:cs typeface="Arial" pitchFamily="34" charset="0"/>
              </a:rPr>
              <a:t>Assess Risk</a:t>
            </a:r>
          </a:p>
          <a:p>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Design and deploy risk mitigations</a:t>
            </a:r>
          </a:p>
          <a:p>
            <a:pPr marL="798513" lvl="1" indent="-341313">
              <a:buFont typeface="Arial" pitchFamily="34" charset="0"/>
              <a:buChar char="•"/>
            </a:pP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Monitor risk mitigation activities</a:t>
            </a:r>
          </a:p>
          <a:p>
            <a:pPr marL="798513" lvl="1" indent="-341313">
              <a:buFont typeface="Arial" pitchFamily="34" charset="0"/>
              <a:buChar char="•"/>
            </a:pPr>
            <a:endParaRPr lang="en-US" sz="23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Adjust risk mitigation activities as needed </a:t>
            </a:r>
          </a:p>
        </p:txBody>
      </p:sp>
      <p:pic>
        <p:nvPicPr>
          <p:cNvPr id="11" name="Picture 10">
            <a:extLst>
              <a:ext uri="{FF2B5EF4-FFF2-40B4-BE49-F238E27FC236}">
                <a16:creationId xmlns:a16="http://schemas.microsoft.com/office/drawing/2014/main" id="{69BAE729-9F09-411F-8CDD-E1A233D161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64941" y="865914"/>
            <a:ext cx="7145265" cy="4495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400" b="1" dirty="0">
                <a:solidFill>
                  <a:srgbClr val="FFC000"/>
                </a:solidFill>
                <a:latin typeface="Arial" pitchFamily="34" charset="0"/>
                <a:cs typeface="Arial" pitchFamily="34" charset="0"/>
              </a:rPr>
              <a:t>Assess Risk</a:t>
            </a:r>
          </a:p>
          <a:p>
            <a:endParaRPr lang="en-US" sz="10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Specify all project lifecycle actions for risk management </a:t>
            </a:r>
          </a:p>
          <a:p>
            <a:pPr marL="795338" indent="-344488">
              <a:buFont typeface="Arial" pitchFamily="34" charset="0"/>
              <a:buChar char="•"/>
            </a:pPr>
            <a:endParaRPr lang="en-US" sz="12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Specify  all acquisition process actions for risk management</a:t>
            </a:r>
          </a:p>
          <a:p>
            <a:pPr marL="795338" indent="-344488">
              <a:buFont typeface="Arial" pitchFamily="34" charset="0"/>
              <a:buChar char="•"/>
            </a:pPr>
            <a:endParaRPr lang="en-US" sz="12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Specify FOCI investigations if indicated</a:t>
            </a:r>
          </a:p>
          <a:p>
            <a:pPr marL="795338" indent="-344488">
              <a:buFont typeface="Arial" pitchFamily="34" charset="0"/>
              <a:buChar char="•"/>
            </a:pPr>
            <a:endParaRPr lang="en-US" sz="11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Specify mechanism for inclusion of software assurance criteria in the best-value calculation</a:t>
            </a:r>
          </a:p>
          <a:p>
            <a:pPr marL="795338" indent="-344488">
              <a:buFont typeface="Arial" pitchFamily="34" charset="0"/>
              <a:buChar char="•"/>
            </a:pPr>
            <a:endParaRPr lang="en-US" sz="12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Ensure proposal evaluation by qualified individuals </a:t>
            </a:r>
          </a:p>
          <a:p>
            <a:pPr marL="795338" indent="-344488">
              <a:buFont typeface="Arial" pitchFamily="34" charset="0"/>
              <a:buChar char="•"/>
            </a:pPr>
            <a:endParaRPr lang="en-US" sz="12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Estimate cost of risk management over the entire life cycle </a:t>
            </a:r>
          </a:p>
        </p:txBody>
      </p:sp>
      <p:pic>
        <p:nvPicPr>
          <p:cNvPr id="11" name="Picture 10">
            <a:extLst>
              <a:ext uri="{FF2B5EF4-FFF2-40B4-BE49-F238E27FC236}">
                <a16:creationId xmlns:a16="http://schemas.microsoft.com/office/drawing/2014/main" id="{40FAED01-CD46-4D3D-BAD5-5016C7539D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80446" y="1140202"/>
            <a:ext cx="7163554" cy="4955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lnSpcReduction="10000"/>
          </a:bodyPr>
          <a:lstStyle/>
          <a:p>
            <a:pPr marL="344488" indent="-344488">
              <a:buFont typeface="Arial" pitchFamily="34" charset="0"/>
              <a:buChar char="•"/>
            </a:pPr>
            <a:r>
              <a:rPr lang="en-US" sz="2500" dirty="0">
                <a:solidFill>
                  <a:srgbClr val="FFC000"/>
                </a:solidFill>
                <a:latin typeface="Arial" pitchFamily="34" charset="0"/>
                <a:cs typeface="Arial" pitchFamily="34" charset="0"/>
              </a:rPr>
              <a:t>Perform Software Assurance Risk Assessment</a:t>
            </a:r>
          </a:p>
          <a:p>
            <a:endParaRPr lang="en-US" sz="2500" dirty="0">
              <a:solidFill>
                <a:schemeClr val="bg1"/>
              </a:solidFill>
              <a:latin typeface="Arial" pitchFamily="34" charset="0"/>
              <a:cs typeface="Arial" pitchFamily="34" charset="0"/>
            </a:endParaRPr>
          </a:p>
          <a:p>
            <a:pPr marL="795338" lvl="1" indent="-338138">
              <a:buFont typeface="Arial" pitchFamily="34" charset="0"/>
              <a:buChar char="•"/>
            </a:pPr>
            <a:r>
              <a:rPr lang="en-US" sz="2500" dirty="0">
                <a:solidFill>
                  <a:schemeClr val="bg1"/>
                </a:solidFill>
                <a:latin typeface="Arial" pitchFamily="34" charset="0"/>
                <a:cs typeface="Arial" pitchFamily="34" charset="0"/>
              </a:rPr>
              <a:t>Understand the criticality/sensitivity of information processed by the software</a:t>
            </a:r>
          </a:p>
          <a:p>
            <a:pPr marL="795338" lvl="1" indent="-338138">
              <a:buFont typeface="Arial" pitchFamily="34" charset="0"/>
              <a:buChar char="•"/>
            </a:pPr>
            <a:endParaRPr lang="en-US" sz="1400" dirty="0">
              <a:solidFill>
                <a:schemeClr val="bg1"/>
              </a:solidFill>
              <a:latin typeface="Arial" pitchFamily="34" charset="0"/>
              <a:cs typeface="Arial" pitchFamily="34" charset="0"/>
            </a:endParaRPr>
          </a:p>
          <a:p>
            <a:pPr marL="795338" lvl="1" indent="-338138">
              <a:buFont typeface="Arial" pitchFamily="34" charset="0"/>
              <a:buChar char="•"/>
            </a:pPr>
            <a:r>
              <a:rPr lang="en-US" sz="2500" dirty="0">
                <a:solidFill>
                  <a:schemeClr val="bg1"/>
                </a:solidFill>
                <a:latin typeface="Arial" pitchFamily="34" charset="0"/>
                <a:cs typeface="Arial" pitchFamily="34" charset="0"/>
              </a:rPr>
              <a:t>Understand vulnerability and threat status</a:t>
            </a:r>
          </a:p>
          <a:p>
            <a:pPr marL="795338" lvl="1" indent="-338138">
              <a:buFont typeface="Arial" pitchFamily="34" charset="0"/>
              <a:buChar char="•"/>
            </a:pPr>
            <a:endParaRPr lang="en-US" sz="1300" dirty="0">
              <a:solidFill>
                <a:schemeClr val="bg1"/>
              </a:solidFill>
              <a:latin typeface="Arial" pitchFamily="34" charset="0"/>
              <a:cs typeface="Arial" pitchFamily="34" charset="0"/>
            </a:endParaRPr>
          </a:p>
          <a:p>
            <a:pPr marL="795338" lvl="1" indent="-338138">
              <a:buFont typeface="Arial" pitchFamily="34" charset="0"/>
              <a:buChar char="•"/>
            </a:pPr>
            <a:r>
              <a:rPr lang="en-US" sz="2500" dirty="0">
                <a:solidFill>
                  <a:schemeClr val="bg1"/>
                </a:solidFill>
                <a:latin typeface="Arial" pitchFamily="34" charset="0"/>
                <a:cs typeface="Arial" pitchFamily="34" charset="0"/>
              </a:rPr>
              <a:t>Standardize a risk-based categorization scheme for risk identification </a:t>
            </a:r>
          </a:p>
          <a:p>
            <a:pPr marL="795338" lvl="1" indent="-338138">
              <a:buFont typeface="Arial" pitchFamily="34" charset="0"/>
              <a:buChar char="•"/>
            </a:pPr>
            <a:endParaRPr lang="en-US" sz="1400" dirty="0">
              <a:solidFill>
                <a:schemeClr val="bg1"/>
              </a:solidFill>
              <a:latin typeface="Arial" pitchFamily="34" charset="0"/>
              <a:cs typeface="Arial" pitchFamily="34" charset="0"/>
            </a:endParaRPr>
          </a:p>
          <a:p>
            <a:pPr marL="795338" lvl="1" indent="-338138">
              <a:buFont typeface="Arial" pitchFamily="34" charset="0"/>
              <a:buChar char="•"/>
            </a:pPr>
            <a:r>
              <a:rPr lang="en-US" sz="2500" dirty="0">
                <a:solidFill>
                  <a:schemeClr val="bg1"/>
                </a:solidFill>
                <a:latin typeface="Arial" pitchFamily="34" charset="0"/>
                <a:cs typeface="Arial" pitchFamily="34" charset="0"/>
              </a:rPr>
              <a:t>Develop Software Assurance Risk Mitigation Strategies</a:t>
            </a:r>
          </a:p>
          <a:p>
            <a:pPr marL="795338" lvl="1" indent="-338138">
              <a:buFont typeface="Arial" pitchFamily="34" charset="0"/>
              <a:buChar char="•"/>
            </a:pPr>
            <a:endParaRPr lang="en-US" sz="1400" dirty="0">
              <a:solidFill>
                <a:schemeClr val="bg1"/>
              </a:solidFill>
              <a:latin typeface="Arial" pitchFamily="34" charset="0"/>
              <a:cs typeface="Arial" pitchFamily="34" charset="0"/>
            </a:endParaRPr>
          </a:p>
          <a:p>
            <a:pPr marL="795338" lvl="1" indent="-338138">
              <a:buFont typeface="Arial" pitchFamily="34" charset="0"/>
              <a:buChar char="•"/>
            </a:pPr>
            <a:r>
              <a:rPr lang="en-US" sz="2500" dirty="0">
                <a:solidFill>
                  <a:schemeClr val="bg1"/>
                </a:solidFill>
                <a:latin typeface="Arial" pitchFamily="34" charset="0"/>
                <a:cs typeface="Arial" pitchFamily="34" charset="0"/>
              </a:rPr>
              <a:t>Identify corresponding risk mitigation strategies. </a:t>
            </a:r>
          </a:p>
          <a:p>
            <a:endParaRPr lang="en-US" sz="2500" dirty="0">
              <a:solidFill>
                <a:schemeClr val="bg1"/>
              </a:solidFill>
              <a:latin typeface="Arial" pitchFamily="34" charset="0"/>
              <a:cs typeface="Arial" pitchFamily="34" charset="0"/>
            </a:endParaRPr>
          </a:p>
          <a:p>
            <a:endParaRPr lang="en-US" sz="2000" dirty="0">
              <a:solidFill>
                <a:schemeClr val="bg1"/>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46D0A861-19D4-459B-A732-D341D3E3D20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853518" cy="462037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Establish  a baseline level of software assurance practice as part of the acquisition</a:t>
            </a:r>
          </a:p>
          <a:p>
            <a:endParaRPr lang="en-US" sz="2300" dirty="0">
              <a:solidFill>
                <a:srgbClr val="FFC000"/>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Ensure Software Assurance Risk Monitoring</a:t>
            </a:r>
          </a:p>
          <a:p>
            <a:pPr marL="795338" indent="-344488">
              <a:buFont typeface="Arial" pitchFamily="34" charset="0"/>
              <a:buChar char="•"/>
            </a:pPr>
            <a:endParaRPr lang="en-US" sz="23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Implement a strategy for monitoring the risk mitigation strategies </a:t>
            </a:r>
          </a:p>
          <a:p>
            <a:pPr marL="795338" indent="-344488">
              <a:buFont typeface="Arial" pitchFamily="34" charset="0"/>
              <a:buChar char="•"/>
            </a:pPr>
            <a:endParaRPr lang="en-US" sz="2300" dirty="0">
              <a:solidFill>
                <a:schemeClr val="bg1"/>
              </a:solidFill>
              <a:latin typeface="Arial" pitchFamily="34" charset="0"/>
              <a:cs typeface="Arial" pitchFamily="34" charset="0"/>
            </a:endParaRPr>
          </a:p>
          <a:p>
            <a:pPr marL="795338" indent="-344488">
              <a:buFont typeface="Arial" pitchFamily="34" charset="0"/>
              <a:buChar char="•"/>
            </a:pPr>
            <a:r>
              <a:rPr lang="en-US" sz="2300" dirty="0">
                <a:solidFill>
                  <a:schemeClr val="bg1"/>
                </a:solidFill>
                <a:latin typeface="Arial" pitchFamily="34" charset="0"/>
                <a:cs typeface="Arial" pitchFamily="34" charset="0"/>
              </a:rPr>
              <a:t>Assess whether risk mitigation strategies result in acceptable outcomes</a:t>
            </a:r>
          </a:p>
        </p:txBody>
      </p:sp>
      <p:pic>
        <p:nvPicPr>
          <p:cNvPr id="11" name="Picture 10">
            <a:extLst>
              <a:ext uri="{FF2B5EF4-FFF2-40B4-BE49-F238E27FC236}">
                <a16:creationId xmlns:a16="http://schemas.microsoft.com/office/drawing/2014/main" id="{552887E8-2977-465A-8B9D-93E0279A187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Prepare Strategy and Criteria for Software Reuse </a:t>
            </a:r>
          </a:p>
          <a:p>
            <a:pPr marL="344488" indent="-344488">
              <a:buFont typeface="Arial" pitchFamily="34" charset="0"/>
              <a:buChar char="•"/>
            </a:pPr>
            <a:endParaRPr lang="en-US" sz="2300" dirty="0">
              <a:solidFill>
                <a:schemeClr val="bg1"/>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Identify relevant types of reusable software </a:t>
            </a:r>
          </a:p>
          <a:p>
            <a:pPr marL="795338" indent="-331788">
              <a:buFont typeface="Arial" pitchFamily="34" charset="0"/>
              <a:buChar char="•"/>
            </a:pPr>
            <a:r>
              <a:rPr lang="en-US" sz="2300" dirty="0">
                <a:solidFill>
                  <a:schemeClr val="bg1"/>
                </a:solidFill>
                <a:latin typeface="Arial" pitchFamily="34" charset="0"/>
                <a:cs typeface="Arial" pitchFamily="34" charset="0"/>
              </a:rPr>
              <a:t>Open source software</a:t>
            </a:r>
          </a:p>
          <a:p>
            <a:pPr marL="795338" indent="-331788">
              <a:buFont typeface="Arial" pitchFamily="34" charset="0"/>
              <a:buChar char="•"/>
            </a:pPr>
            <a:endParaRPr lang="en-US" sz="2300" dirty="0">
              <a:solidFill>
                <a:schemeClr val="bg1"/>
              </a:solidFill>
              <a:latin typeface="Arial" pitchFamily="34" charset="0"/>
              <a:cs typeface="Arial" pitchFamily="34" charset="0"/>
            </a:endParaRPr>
          </a:p>
          <a:p>
            <a:pPr marL="795338" indent="-331788">
              <a:buFont typeface="Arial" pitchFamily="34" charset="0"/>
              <a:buChar char="•"/>
            </a:pPr>
            <a:r>
              <a:rPr lang="en-US" sz="2300" dirty="0">
                <a:solidFill>
                  <a:schemeClr val="bg1"/>
                </a:solidFill>
                <a:latin typeface="Arial" pitchFamily="34" charset="0"/>
                <a:cs typeface="Arial" pitchFamily="34" charset="0"/>
              </a:rPr>
              <a:t>Other reusable code (free software) </a:t>
            </a:r>
          </a:p>
          <a:p>
            <a:pPr marL="795338" indent="-331788">
              <a:buFont typeface="Arial" pitchFamily="34" charset="0"/>
              <a:buChar char="•"/>
            </a:pPr>
            <a:endParaRPr lang="en-US" sz="2300" dirty="0">
              <a:solidFill>
                <a:schemeClr val="bg1"/>
              </a:solidFill>
              <a:latin typeface="Arial" pitchFamily="34" charset="0"/>
              <a:cs typeface="Arial" pitchFamily="34" charset="0"/>
            </a:endParaRPr>
          </a:p>
          <a:p>
            <a:pPr marL="795338" indent="-331788">
              <a:buFont typeface="Arial" pitchFamily="34" charset="0"/>
              <a:buChar char="•"/>
            </a:pPr>
            <a:r>
              <a:rPr lang="en-US" sz="2300" dirty="0">
                <a:solidFill>
                  <a:schemeClr val="bg1"/>
                </a:solidFill>
                <a:latin typeface="Arial" pitchFamily="34" charset="0"/>
                <a:cs typeface="Arial" pitchFamily="34" charset="0"/>
              </a:rPr>
              <a:t>Value-added products or services </a:t>
            </a:r>
          </a:p>
          <a:p>
            <a:pPr marL="795338" indent="-331788"/>
            <a:r>
              <a:rPr lang="en-US" sz="2300" dirty="0">
                <a:latin typeface="Arial" pitchFamily="34" charset="0"/>
                <a:cs typeface="Arial" pitchFamily="34" charset="0"/>
              </a:rPr>
              <a:t> </a:t>
            </a:r>
          </a:p>
        </p:txBody>
      </p:sp>
      <p:pic>
        <p:nvPicPr>
          <p:cNvPr id="11" name="Picture 10">
            <a:extLst>
              <a:ext uri="{FF2B5EF4-FFF2-40B4-BE49-F238E27FC236}">
                <a16:creationId xmlns:a16="http://schemas.microsoft.com/office/drawing/2014/main" id="{3DCCC1DB-6F41-4568-BAD5-B0E1E3CFBA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59001"/>
            <a:ext cx="7224059"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Evaluate software-related security risks of reusable code</a:t>
            </a:r>
          </a:p>
          <a:p>
            <a:pPr marL="344488" indent="-344488">
              <a:buFont typeface="Arial" pitchFamily="34" charset="0"/>
              <a:buChar char="•"/>
            </a:pPr>
            <a:endParaRPr lang="en-US" sz="12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Decide Whether to Employ Reusable Software in the Acquisition Process </a:t>
            </a:r>
          </a:p>
          <a:p>
            <a:pPr marL="344488" indent="-344488"/>
            <a:endParaRPr lang="en-US" sz="1200" dirty="0">
              <a:solidFill>
                <a:schemeClr val="bg1"/>
              </a:solidFill>
              <a:latin typeface="Arial" pitchFamily="34" charset="0"/>
              <a:cs typeface="Arial" pitchFamily="34" charset="0"/>
            </a:endParaRPr>
          </a:p>
          <a:p>
            <a:pPr marL="344488" indent="-344488">
              <a:buFont typeface="Arial" panose="020B0604020202020204" pitchFamily="34" charset="0"/>
              <a:buChar char="•"/>
            </a:pPr>
            <a:r>
              <a:rPr lang="en-US" sz="2300" dirty="0">
                <a:solidFill>
                  <a:srgbClr val="FFC000"/>
                </a:solidFill>
                <a:latin typeface="Arial" pitchFamily="34" charset="0"/>
                <a:cs typeface="Arial" pitchFamily="34" charset="0"/>
              </a:rPr>
              <a:t>Advantages of reusable code</a:t>
            </a:r>
          </a:p>
          <a:p>
            <a:pPr marL="795338" indent="-344488">
              <a:buFont typeface="Arial" pitchFamily="34" charset="0"/>
              <a:buChar char="•"/>
            </a:pPr>
            <a:r>
              <a:rPr lang="en-US" sz="2300" dirty="0">
                <a:solidFill>
                  <a:schemeClr val="bg1"/>
                </a:solidFill>
                <a:latin typeface="Arial" pitchFamily="34" charset="0"/>
                <a:cs typeface="Arial" pitchFamily="34" charset="0"/>
              </a:rPr>
              <a:t>Visible source code benefits from community review </a:t>
            </a:r>
          </a:p>
          <a:p>
            <a:pPr marL="795338" indent="-344488">
              <a:buFont typeface="Arial" pitchFamily="34" charset="0"/>
              <a:buChar char="•"/>
            </a:pPr>
            <a:r>
              <a:rPr lang="en-US" sz="2300" dirty="0">
                <a:solidFill>
                  <a:schemeClr val="bg1"/>
                </a:solidFill>
                <a:latin typeface="Arial" pitchFamily="34" charset="0"/>
                <a:cs typeface="Arial" pitchFamily="34" charset="0"/>
              </a:rPr>
              <a:t>Customers have the opportunity to fix problems</a:t>
            </a:r>
          </a:p>
          <a:p>
            <a:pPr marL="795338" indent="-344488">
              <a:buFont typeface="Arial" pitchFamily="34" charset="0"/>
              <a:buChar char="•"/>
            </a:pPr>
            <a:r>
              <a:rPr lang="en-US" sz="2300" dirty="0">
                <a:solidFill>
                  <a:schemeClr val="bg1"/>
                </a:solidFill>
                <a:latin typeface="Arial" pitchFamily="34" charset="0"/>
                <a:cs typeface="Arial" pitchFamily="34" charset="0"/>
              </a:rPr>
              <a:t>Control over assurance can be significantly reduced </a:t>
            </a:r>
          </a:p>
          <a:p>
            <a:pPr marL="795338" indent="-344488">
              <a:buFont typeface="Arial" pitchFamily="34" charset="0"/>
              <a:buChar char="•"/>
            </a:pPr>
            <a:r>
              <a:rPr lang="en-US" sz="2300" dirty="0">
                <a:solidFill>
                  <a:schemeClr val="bg1"/>
                </a:solidFill>
                <a:latin typeface="Arial" pitchFamily="34" charset="0"/>
                <a:cs typeface="Arial" pitchFamily="34" charset="0"/>
              </a:rPr>
              <a:t>Controls always required to ensure security of reusable software</a:t>
            </a:r>
          </a:p>
          <a:p>
            <a:pPr marL="344488" indent="-344488">
              <a:buFont typeface="Arial" pitchFamily="34" charset="0"/>
              <a:buChar char="•"/>
            </a:pPr>
            <a:endParaRPr lang="en-US" sz="1050" dirty="0">
              <a:solidFill>
                <a:schemeClr val="bg1"/>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Ensure reusable software for risk </a:t>
            </a:r>
          </a:p>
        </p:txBody>
      </p:sp>
      <p:pic>
        <p:nvPicPr>
          <p:cNvPr id="11" name="Picture 10">
            <a:extLst>
              <a:ext uri="{FF2B5EF4-FFF2-40B4-BE49-F238E27FC236}">
                <a16:creationId xmlns:a16="http://schemas.microsoft.com/office/drawing/2014/main" id="{25E6C03F-E92E-4B17-846C-5B5D231A67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2630" y="1143000"/>
            <a:ext cx="708137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Develop process for vulnerability reporting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Develop process for construction and deployment of patches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Develop process for construction and deployment of new versions </a:t>
            </a:r>
          </a:p>
          <a:p>
            <a:pPr marL="795338" indent="-344488">
              <a:buFont typeface="Arial" pitchFamily="34" charset="0"/>
              <a:buChar char="•"/>
            </a:pPr>
            <a:r>
              <a:rPr lang="en-US" sz="2300" dirty="0">
                <a:solidFill>
                  <a:schemeClr val="bg1"/>
                </a:solidFill>
                <a:latin typeface="Arial" pitchFamily="34" charset="0"/>
                <a:cs typeface="Arial" pitchFamily="34" charset="0"/>
              </a:rPr>
              <a:t>Analysis to confirm required assurance level prior to integration </a:t>
            </a:r>
          </a:p>
          <a:p>
            <a:pPr marL="795338" indent="-344488">
              <a:buFont typeface="Arial" pitchFamily="34" charset="0"/>
              <a:buChar char="•"/>
            </a:pPr>
            <a:r>
              <a:rPr lang="en-US" sz="2300" dirty="0">
                <a:solidFill>
                  <a:schemeClr val="bg1"/>
                </a:solidFill>
                <a:latin typeface="Arial" pitchFamily="34" charset="0"/>
                <a:cs typeface="Arial" pitchFamily="34" charset="0"/>
              </a:rPr>
              <a:t>Analysis to confirm required assurance level after integration </a:t>
            </a:r>
          </a:p>
          <a:p>
            <a:pPr marL="795338" indent="-344488">
              <a:buFont typeface="Arial" pitchFamily="34" charset="0"/>
              <a:buChar char="•"/>
            </a:pPr>
            <a:r>
              <a:rPr lang="en-US" sz="2300" dirty="0">
                <a:solidFill>
                  <a:schemeClr val="bg1"/>
                </a:solidFill>
                <a:latin typeface="Arial" pitchFamily="34" charset="0"/>
                <a:cs typeface="Arial" pitchFamily="34" charset="0"/>
              </a:rPr>
              <a:t>Develop financial understanding of life cycle costs</a:t>
            </a:r>
          </a:p>
        </p:txBody>
      </p:sp>
      <p:pic>
        <p:nvPicPr>
          <p:cNvPr id="11" name="Picture 10">
            <a:extLst>
              <a:ext uri="{FF2B5EF4-FFF2-40B4-BE49-F238E27FC236}">
                <a16:creationId xmlns:a16="http://schemas.microsoft.com/office/drawing/2014/main" id="{6EF72205-D8EA-4386-A554-48FBA6117C1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a:t>
            </a: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19774" y="990956"/>
            <a:ext cx="7124225"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Document Acquirer Concerns for Reuse</a:t>
            </a:r>
          </a:p>
          <a:p>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Ensure limitation of software reuse are clearly stated in the contract </a:t>
            </a:r>
          </a:p>
          <a:p>
            <a:pPr marL="795338" lvl="1" indent="-338138">
              <a:buFont typeface="Arial" pitchFamily="34" charset="0"/>
              <a:buChar char="•"/>
            </a:pPr>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Ensure Risk mitigation strategies </a:t>
            </a:r>
          </a:p>
          <a:p>
            <a:pPr marL="795338" lvl="1" indent="-338138">
              <a:buFont typeface="Arial" pitchFamily="34" charset="0"/>
              <a:buChar char="•"/>
            </a:pPr>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Ensure Conditions for approval </a:t>
            </a:r>
          </a:p>
          <a:p>
            <a:pPr marL="795338" lvl="1" indent="-338138">
              <a:buFont typeface="Arial" pitchFamily="34" charset="0"/>
              <a:buChar char="•"/>
            </a:pPr>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Specify pedigree requirements</a:t>
            </a:r>
          </a:p>
          <a:p>
            <a:pPr marL="795338" lvl="1" indent="-338138">
              <a:buFont typeface="Arial" pitchFamily="34" charset="0"/>
              <a:buChar char="•"/>
            </a:pPr>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Specify level of acceptable vulnerability</a:t>
            </a:r>
          </a:p>
          <a:p>
            <a:pPr marL="795338" lvl="1" indent="-338138">
              <a:buFont typeface="Arial" pitchFamily="34" charset="0"/>
              <a:buChar char="•"/>
            </a:pPr>
            <a:endParaRPr lang="en-US" sz="2300" dirty="0">
              <a:solidFill>
                <a:schemeClr val="bg1"/>
              </a:solidFill>
              <a:latin typeface="Arial" pitchFamily="34" charset="0"/>
              <a:cs typeface="Arial" pitchFamily="34" charset="0"/>
            </a:endParaRPr>
          </a:p>
          <a:p>
            <a:pPr marL="795338" lvl="1" indent="-338138">
              <a:buFont typeface="Arial" pitchFamily="34" charset="0"/>
              <a:buChar char="•"/>
            </a:pPr>
            <a:r>
              <a:rPr lang="en-US" sz="2300" dirty="0">
                <a:solidFill>
                  <a:schemeClr val="bg1"/>
                </a:solidFill>
                <a:latin typeface="Arial" pitchFamily="34" charset="0"/>
                <a:cs typeface="Arial" pitchFamily="34" charset="0"/>
              </a:rPr>
              <a:t>Specify patch management strategy </a:t>
            </a:r>
          </a:p>
        </p:txBody>
      </p:sp>
      <p:pic>
        <p:nvPicPr>
          <p:cNvPr id="11" name="Picture 10">
            <a:extLst>
              <a:ext uri="{FF2B5EF4-FFF2-40B4-BE49-F238E27FC236}">
                <a16:creationId xmlns:a16="http://schemas.microsoft.com/office/drawing/2014/main" id="{DED30064-E528-4928-AFA1-48C52BF096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83582"/>
            <a:ext cx="723526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300" dirty="0">
                <a:solidFill>
                  <a:srgbClr val="FFC000"/>
                </a:solidFill>
                <a:latin typeface="Arial" pitchFamily="34" charset="0"/>
                <a:cs typeface="Arial" pitchFamily="34" charset="0"/>
              </a:rPr>
              <a:t>Negotiate liabilities for loss or damage </a:t>
            </a:r>
          </a:p>
          <a:p>
            <a:pPr marL="344488" indent="-344488">
              <a:buFont typeface="Arial" pitchFamily="34" charset="0"/>
              <a:buChar char="•"/>
            </a:pPr>
            <a:endParaRPr lang="en-US" sz="11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Specify testing required to produce the equivalent of an assurance case </a:t>
            </a:r>
          </a:p>
          <a:p>
            <a:pPr marL="344488" indent="-344488">
              <a:buFont typeface="Arial" pitchFamily="34" charset="0"/>
              <a:buChar char="•"/>
            </a:pPr>
            <a:endParaRPr lang="en-US" sz="105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Ensure obligations specified if a supplier uses reusable code </a:t>
            </a:r>
          </a:p>
          <a:p>
            <a:pPr marL="344488" indent="-344488">
              <a:buFont typeface="Arial" pitchFamily="34" charset="0"/>
              <a:buChar char="•"/>
            </a:pPr>
            <a:endParaRPr lang="en-US" sz="11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Assure good software development practices among subsidiaries </a:t>
            </a:r>
          </a:p>
          <a:p>
            <a:pPr marL="344488" indent="-344488">
              <a:buFont typeface="Arial" pitchFamily="34" charset="0"/>
              <a:buChar char="•"/>
            </a:pPr>
            <a:endParaRPr lang="en-US" sz="11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Assure control over software reuse among subsidiaries </a:t>
            </a:r>
          </a:p>
          <a:p>
            <a:pPr marL="344488" indent="-344488">
              <a:buFont typeface="Arial" pitchFamily="34" charset="0"/>
              <a:buChar char="•"/>
            </a:pPr>
            <a:endParaRPr lang="en-US" sz="105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Build an assurance case</a:t>
            </a:r>
          </a:p>
          <a:p>
            <a:pPr marL="344488" indent="-344488">
              <a:buFont typeface="Arial" pitchFamily="34" charset="0"/>
              <a:buChar char="•"/>
            </a:pPr>
            <a:endParaRPr lang="en-US" sz="9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Integrate reuse assurance case with overall assurance arguments </a:t>
            </a:r>
          </a:p>
        </p:txBody>
      </p:sp>
      <p:pic>
        <p:nvPicPr>
          <p:cNvPr id="11" name="Picture 10">
            <a:extLst>
              <a:ext uri="{FF2B5EF4-FFF2-40B4-BE49-F238E27FC236}">
                <a16:creationId xmlns:a16="http://schemas.microsoft.com/office/drawing/2014/main" id="{0E621773-41AF-4AC0-B2D2-943EA5C0B3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algn="ctr"/>
            <a:r>
              <a:rPr lang="en-US" sz="3600" dirty="0">
                <a:solidFill>
                  <a:srgbClr val="FFC000"/>
                </a:solidFill>
                <a:latin typeface="Arial" pitchFamily="34" charset="0"/>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10000"/>
          </a:bodyPr>
          <a:lstStyle/>
          <a:p>
            <a:pPr marL="381000" lvl="0" indent="-381000" algn="ctr">
              <a:spcBef>
                <a:spcPct val="20000"/>
              </a:spcBef>
            </a:pPr>
            <a:r>
              <a:rPr lang="en-US" sz="3300" dirty="0">
                <a:solidFill>
                  <a:schemeClr val="bg1"/>
                </a:solidFill>
                <a:latin typeface="Arial" pitchFamily="34" charset="0"/>
                <a:cs typeface="Arial" pitchFamily="34" charset="0"/>
              </a:rPr>
              <a:t>Ensuring the Acquisition of Secure Software</a:t>
            </a:r>
          </a:p>
          <a:p>
            <a:pPr marL="381000" lvl="0" indent="-381000" algn="ctr">
              <a:spcBef>
                <a:spcPct val="20000"/>
              </a:spcBef>
            </a:pPr>
            <a:endParaRPr kumimoji="0" lang="en-US" sz="33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indent="-381000" algn="ctr">
              <a:spcBef>
                <a:spcPct val="20000"/>
              </a:spcBef>
            </a:pPr>
            <a:r>
              <a:rPr lang="en-US" sz="3300" b="1" dirty="0">
                <a:solidFill>
                  <a:schemeClr val="accent1"/>
                </a:solidFill>
                <a:latin typeface="Arial" pitchFamily="34" charset="0"/>
                <a:cs typeface="Arial" pitchFamily="34" charset="0"/>
              </a:rPr>
              <a:t>Unit 1-Program Initiation and Planning</a:t>
            </a:r>
          </a:p>
          <a:p>
            <a:pPr marL="381000" lvl="0" indent="-381000" algn="ctr">
              <a:spcBef>
                <a:spcPct val="20000"/>
              </a:spcBef>
            </a:pPr>
            <a:endPar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lgn="ctr">
              <a:spcBef>
                <a:spcPct val="20000"/>
              </a:spcBef>
            </a:pPr>
            <a:r>
              <a:rPr lang="en-US" sz="2000" dirty="0">
                <a:solidFill>
                  <a:schemeClr val="bg1"/>
                </a:solidFill>
                <a:latin typeface="Arial" pitchFamily="34" charset="0"/>
                <a:cs typeface="Arial" pitchFamily="34" charset="0"/>
              </a:rPr>
              <a:t>Dan Shoemaker,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Anne Kohnke,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Nancy R. Mead, Ph.D.</a:t>
            </a:r>
          </a:p>
          <a:p>
            <a:pPr marL="381000" indent="-381000" algn="ctr">
              <a:spcBef>
                <a:spcPct val="20000"/>
              </a:spcBef>
            </a:pPr>
            <a:r>
              <a:rPr lang="en-US" sz="1600" dirty="0">
                <a:solidFill>
                  <a:schemeClr val="bg1"/>
                </a:solidFill>
                <a:latin typeface="Arial" pitchFamily="34" charset="0"/>
                <a:cs typeface="Arial" pitchFamily="34" charset="0"/>
              </a:rPr>
              <a:t>Software Engineering Institute</a:t>
            </a:r>
          </a:p>
          <a:p>
            <a:pPr marL="381000" lvl="0" indent="-381000" algn="ctr">
              <a:spcBef>
                <a:spcPct val="20000"/>
              </a:spcBef>
            </a:pPr>
            <a:endParaRPr lang="en-US" sz="2000" dirty="0">
              <a:solidFill>
                <a:schemeClr val="bg1"/>
              </a:solidFill>
              <a:latin typeface="Arial" pitchFamily="34" charset="0"/>
              <a:cs typeface="Arial" pitchFamily="34" charset="0"/>
            </a:endParaRPr>
          </a:p>
          <a:p>
            <a:pPr marL="381000" lvl="0" indent="-381000" algn="ctr">
              <a:spcBef>
                <a:spcPct val="20000"/>
              </a:spcBef>
            </a:pPr>
            <a:r>
              <a:rPr lang="en-US" sz="2000" dirty="0">
                <a:solidFill>
                  <a:schemeClr val="bg1"/>
                </a:solidFill>
                <a:latin typeface="Arial" pitchFamily="34" charset="0"/>
                <a:cs typeface="Arial" pitchFamily="34" charset="0"/>
              </a:rPr>
              <a:t>December 2019</a:t>
            </a:r>
            <a:endParaRPr kumimoji="0" lang="en-US" sz="32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Outline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35736" y="1097976"/>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r>
              <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rPr>
              <a:t>Introduction</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r>
              <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rPr>
              <a:t>The Initiation and Planning Process</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Bodies of Knowledge</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Course Learning Outcomes</a:t>
            </a:r>
          </a:p>
          <a:p>
            <a:pPr marL="381000"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Initiation Process</a:t>
            </a:r>
          </a:p>
          <a:p>
            <a:pPr marL="838200" lvl="1" indent="-381000" defTabSz="1017588" fontAlgn="base">
              <a:lnSpc>
                <a:spcPct val="80000"/>
              </a:lnSpc>
              <a:spcBef>
                <a:spcPct val="20000"/>
              </a:spcBef>
              <a:spcAft>
                <a:spcPct val="0"/>
              </a:spcAft>
              <a:buFont typeface="Arial" charset="0"/>
              <a:buChar char="•"/>
              <a:defRPr/>
            </a:pPr>
            <a:r>
              <a:rPr lang="en-US" sz="2800">
                <a:solidFill>
                  <a:schemeClr val="bg1"/>
                </a:solidFill>
                <a:latin typeface="Arial" pitchFamily="34" charset="0"/>
                <a:cs typeface="Arial" pitchFamily="34" charset="0"/>
              </a:rPr>
              <a:t>Project </a:t>
            </a:r>
            <a:r>
              <a:rPr lang="en-US" sz="2800" dirty="0">
                <a:solidFill>
                  <a:schemeClr val="bg1"/>
                </a:solidFill>
                <a:latin typeface="Arial" pitchFamily="34" charset="0"/>
                <a:cs typeface="Arial" pitchFamily="34" charset="0"/>
              </a:rPr>
              <a:t>Planning</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Assess Risk</a:t>
            </a:r>
          </a:p>
          <a:p>
            <a:pPr marL="838200" lvl="1" indent="-381000" defTabSz="1017588" fontAlgn="base">
              <a:lnSpc>
                <a:spcPct val="80000"/>
              </a:lnSpc>
              <a:spcBef>
                <a:spcPct val="20000"/>
              </a:spcBef>
              <a:spcAft>
                <a:spcPct val="0"/>
              </a:spcAft>
              <a:buFont typeface="Arial" charset="0"/>
              <a:buChar char="•"/>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Introduction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35736" y="1097976"/>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500" dirty="0">
                <a:solidFill>
                  <a:schemeClr val="bg1"/>
                </a:solidFill>
                <a:latin typeface="Arial" pitchFamily="34" charset="0"/>
                <a:cs typeface="Arial" pitchFamily="34" charset="0"/>
              </a:rPr>
              <a:t>Overview of the essential elements of how to Initiate and Plan a Secure Software Acquisition Process</a:t>
            </a:r>
          </a:p>
          <a:p>
            <a:pPr marL="381000" lvl="0" indent="-381000" algn="ctr">
              <a:spcBef>
                <a:spcPct val="20000"/>
              </a:spcBef>
            </a:pPr>
            <a:endParaRPr kumimoji="0" lang="en-US" sz="25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500" dirty="0">
                <a:solidFill>
                  <a:schemeClr val="bg1"/>
                </a:solidFill>
                <a:latin typeface="Arial" pitchFamily="34" charset="0"/>
                <a:cs typeface="Arial" pitchFamily="34" charset="0"/>
              </a:rPr>
              <a:t>Secure Software Acquisition initiation and planning is the part of the process that ensures that the overall acquisition process:</a:t>
            </a:r>
          </a:p>
          <a:p>
            <a:pPr marL="838200" lvl="1" indent="-381000">
              <a:spcBef>
                <a:spcPct val="20000"/>
              </a:spcBef>
              <a:buFont typeface="Arial" charset="0"/>
              <a:buChar char="•"/>
            </a:pPr>
            <a:r>
              <a:rPr lang="en-US" sz="2500" dirty="0">
                <a:solidFill>
                  <a:srgbClr val="FFC000"/>
                </a:solidFill>
                <a:latin typeface="Arial" pitchFamily="34" charset="0"/>
                <a:cs typeface="Arial" pitchFamily="34" charset="0"/>
              </a:rPr>
              <a:t>Embodies all necessary elements of security </a:t>
            </a:r>
          </a:p>
          <a:p>
            <a:pPr marL="838200" lvl="1" indent="-381000">
              <a:spcBef>
                <a:spcPct val="20000"/>
              </a:spcBef>
              <a:buFont typeface="Arial" charset="0"/>
              <a:buChar char="•"/>
            </a:pPr>
            <a:r>
              <a:rPr lang="en-US" sz="2500" dirty="0">
                <a:solidFill>
                  <a:srgbClr val="FFC000"/>
                </a:solidFill>
                <a:latin typeface="Arial" pitchFamily="34" charset="0"/>
                <a:cs typeface="Arial" pitchFamily="34" charset="0"/>
              </a:rPr>
              <a:t>Will be conducted in a repeatable fashion</a:t>
            </a:r>
          </a:p>
          <a:p>
            <a:pPr marL="838200" lvl="1" indent="-381000">
              <a:spcBef>
                <a:spcPct val="20000"/>
              </a:spcBef>
              <a:buFont typeface="Arial" charset="0"/>
              <a:buChar char="•"/>
            </a:pPr>
            <a:r>
              <a:rPr lang="en-US" sz="2500" dirty="0">
                <a:solidFill>
                  <a:srgbClr val="FFC000"/>
                </a:solidFill>
                <a:latin typeface="Arial" pitchFamily="34" charset="0"/>
                <a:cs typeface="Arial" pitchFamily="34" charset="0"/>
              </a:rPr>
              <a:t>Will produce reliable outcomes</a:t>
            </a:r>
          </a:p>
          <a:p>
            <a:pPr marL="381000" lvl="0" indent="-381000">
              <a:spcBef>
                <a:spcPct val="20000"/>
              </a:spcBef>
              <a:buFont typeface="Arial" charset="0"/>
              <a:buChar cha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extLst>
      <p:ext uri="{BB962C8B-B14F-4D97-AF65-F5344CB8AC3E}">
        <p14:creationId xmlns:p14="http://schemas.microsoft.com/office/powerpoint/2010/main" val="4043966169"/>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Introduction to the Course </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7980" y="1157222"/>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400" dirty="0">
                <a:solidFill>
                  <a:schemeClr val="bg1"/>
                </a:solidFill>
                <a:latin typeface="Arial" pitchFamily="34" charset="0"/>
                <a:cs typeface="Arial" pitchFamily="34" charset="0"/>
              </a:rPr>
              <a:t>Based on the following bodies of knowledge (BOK):</a:t>
            </a:r>
          </a:p>
          <a:p>
            <a:pPr marL="889000" lvl="1" indent="-381000">
              <a:spcBef>
                <a:spcPct val="20000"/>
              </a:spcBef>
              <a:buFont typeface="Arial" charset="0"/>
              <a:buChar char="•"/>
            </a:pPr>
            <a:r>
              <a:rPr lang="en-US" sz="2200" b="1" dirty="0">
                <a:solidFill>
                  <a:srgbClr val="FFC000"/>
                </a:solidFill>
                <a:latin typeface="Arial" pitchFamily="34" charset="0"/>
                <a:cs typeface="Arial" pitchFamily="34" charset="0"/>
              </a:rPr>
              <a:t>IEEE 12207-2017 - ISO/IEC/IEEE </a:t>
            </a:r>
            <a:r>
              <a:rPr lang="en-US" sz="2200" dirty="0">
                <a:solidFill>
                  <a:srgbClr val="FFC000"/>
                </a:solidFill>
                <a:latin typeface="Arial" pitchFamily="34" charset="0"/>
                <a:cs typeface="Arial" pitchFamily="34" charset="0"/>
              </a:rPr>
              <a:t>International Standard - Systems and software engineering -- Software life cycle processes</a:t>
            </a:r>
          </a:p>
          <a:p>
            <a:pPr marL="889000" lvl="1" indent="-381000">
              <a:spcBef>
                <a:spcPct val="20000"/>
              </a:spcBef>
              <a:buFont typeface="Arial" charset="0"/>
              <a:buChar char="•"/>
            </a:pPr>
            <a:endParaRPr kumimoji="0" lang="en-US" sz="2200" i="0" u="none" strike="noStrike" kern="1200" cap="none" spc="0" normalizeH="0" baseline="0" noProof="0" dirty="0">
              <a:ln>
                <a:noFill/>
              </a:ln>
              <a:solidFill>
                <a:srgbClr val="FFC000"/>
              </a:solidFill>
              <a:effectLst/>
              <a:uLnTx/>
              <a:uFillTx/>
              <a:latin typeface="Arial" pitchFamily="34" charset="0"/>
              <a:cs typeface="Arial" pitchFamily="34" charset="0"/>
            </a:endParaRPr>
          </a:p>
          <a:p>
            <a:pPr marL="889000" lvl="1" indent="-381000">
              <a:spcBef>
                <a:spcPct val="20000"/>
              </a:spcBef>
              <a:buFont typeface="Arial" charset="0"/>
              <a:buChar char="•"/>
            </a:pPr>
            <a:r>
              <a:rPr lang="en-US" sz="2200" b="1" dirty="0">
                <a:solidFill>
                  <a:srgbClr val="FFC000"/>
                </a:solidFill>
                <a:latin typeface="Arial" pitchFamily="34" charset="0"/>
                <a:cs typeface="Arial" pitchFamily="34" charset="0"/>
              </a:rPr>
              <a:t>ISO/IEC/IEEE. 2015. </a:t>
            </a:r>
            <a:r>
              <a:rPr lang="en-US" sz="2200" dirty="0">
                <a:solidFill>
                  <a:srgbClr val="FFC000"/>
                </a:solidFill>
                <a:latin typeface="Arial" pitchFamily="34" charset="0"/>
                <a:cs typeface="Arial" pitchFamily="34" charset="0"/>
              </a:rPr>
              <a:t>Systems and Software Engineering -- System Life Cycle Processes. Geneva, Switzerland: International </a:t>
            </a:r>
            <a:r>
              <a:rPr lang="en-US" sz="2200" dirty="0" err="1">
                <a:solidFill>
                  <a:srgbClr val="FFC000"/>
                </a:solidFill>
                <a:latin typeface="Arial" pitchFamily="34" charset="0"/>
                <a:cs typeface="Arial" pitchFamily="34" charset="0"/>
              </a:rPr>
              <a:t>Organisation</a:t>
            </a:r>
            <a:r>
              <a:rPr lang="en-US" sz="2200" dirty="0">
                <a:solidFill>
                  <a:srgbClr val="FFC000"/>
                </a:solidFill>
                <a:latin typeface="Arial" pitchFamily="34" charset="0"/>
                <a:cs typeface="Arial" pitchFamily="34" charset="0"/>
              </a:rPr>
              <a:t> for </a:t>
            </a:r>
            <a:r>
              <a:rPr lang="en-US" sz="2200" dirty="0" err="1">
                <a:solidFill>
                  <a:srgbClr val="FFC000"/>
                </a:solidFill>
                <a:latin typeface="Arial" pitchFamily="34" charset="0"/>
                <a:cs typeface="Arial" pitchFamily="34" charset="0"/>
              </a:rPr>
              <a:t>Standardisation</a:t>
            </a:r>
            <a:r>
              <a:rPr lang="en-US" sz="2200" dirty="0">
                <a:solidFill>
                  <a:srgbClr val="FFC000"/>
                </a:solidFill>
                <a:latin typeface="Arial" pitchFamily="34" charset="0"/>
                <a:cs typeface="Arial" pitchFamily="34" charset="0"/>
              </a:rPr>
              <a:t> / International Electrotechnical Commissions / Institute of Electrical and Electronics Engineers. ISO/IEC/IEEE 15288:2015.</a:t>
            </a:r>
            <a:endParaRPr kumimoji="0" lang="en-US" sz="2200" i="0" u="none" strike="noStrike" kern="1200" cap="none" spc="0" normalizeH="0" baseline="0" noProof="0" dirty="0">
              <a:ln>
                <a:noFill/>
              </a:ln>
              <a:solidFill>
                <a:srgbClr val="FFC000"/>
              </a:solidFill>
              <a:effectLst/>
              <a:uLnTx/>
              <a:uFillTx/>
              <a:latin typeface="Arial" pitchFamily="34" charset="0"/>
              <a:cs typeface="Arial" pitchFamily="34" charset="0"/>
            </a:endParaRPr>
          </a:p>
          <a:p>
            <a:pPr marL="889000" lvl="1" indent="-381000">
              <a:spcBef>
                <a:spcPct val="20000"/>
              </a:spcBef>
              <a:buFont typeface="Arial" charset="0"/>
              <a:buChar char="•"/>
            </a:pPr>
            <a:endParaRPr lang="en-US" sz="2000" dirty="0">
              <a:solidFill>
                <a:srgbClr val="FFC000"/>
              </a:solidFill>
              <a:latin typeface="Arial" pitchFamily="34" charset="0"/>
              <a:cs typeface="Arial" pitchFamily="34" charset="0"/>
            </a:endParaRPr>
          </a:p>
          <a:p>
            <a:pPr marL="381000" marR="0" lvl="0" indent="-381000" algn="l" defTabSz="1017588" rtl="0" eaLnBrk="1" fontAlgn="base" latinLnBrk="0" hangingPunct="1">
              <a:lnSpc>
                <a:spcPct val="100000"/>
              </a:lnSpc>
              <a:spcBef>
                <a:spcPct val="20000"/>
              </a:spcBef>
              <a:spcAft>
                <a:spcPct val="0"/>
              </a:spcAft>
              <a:buClrTx/>
              <a:buSzTx/>
              <a:tabLst/>
              <a:defRPr/>
            </a:pP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03DC24E4-35C3-4EEB-A691-A5B48275B9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1125680672"/>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Introduction to the Course </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8148" y="1147145"/>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800" dirty="0">
                <a:solidFill>
                  <a:schemeClr val="bg1"/>
                </a:solidFill>
                <a:latin typeface="Arial" pitchFamily="34" charset="0"/>
                <a:cs typeface="Arial" pitchFamily="34" charset="0"/>
              </a:rPr>
              <a:t>Based on the following bodies of knowledge (BOK):</a:t>
            </a:r>
          </a:p>
          <a:p>
            <a:pPr marL="889000" lvl="1" indent="-381000">
              <a:spcBef>
                <a:spcPct val="20000"/>
              </a:spcBef>
              <a:buFont typeface="Arial" charset="0"/>
              <a:buChar char="•"/>
            </a:pPr>
            <a:endParaRPr lang="en-US" sz="1000" dirty="0">
              <a:solidFill>
                <a:srgbClr val="FFC000"/>
              </a:solidFill>
              <a:latin typeface="Arial" pitchFamily="34" charset="0"/>
              <a:cs typeface="Arial" pitchFamily="34" charset="0"/>
            </a:endParaRPr>
          </a:p>
          <a:p>
            <a:pPr marL="889000" lvl="1" indent="-381000">
              <a:spcBef>
                <a:spcPct val="20000"/>
              </a:spcBef>
              <a:buFont typeface="Arial" charset="0"/>
              <a:buChar char="•"/>
            </a:pPr>
            <a:r>
              <a:rPr lang="en-US" sz="2400" dirty="0">
                <a:solidFill>
                  <a:srgbClr val="FFC000"/>
                </a:solidFill>
                <a:latin typeface="Arial" pitchFamily="34" charset="0"/>
                <a:cs typeface="Arial" pitchFamily="34" charset="0"/>
              </a:rPr>
              <a:t>Department of Homeland Security – Common Body of Knowledge  </a:t>
            </a:r>
            <a:r>
              <a:rPr lang="en-US" dirty="0">
                <a:solidFill>
                  <a:srgbClr val="FFC000"/>
                </a:solidFill>
                <a:latin typeface="Arial" pitchFamily="34" charset="0"/>
                <a:cs typeface="Arial" pitchFamily="34" charset="0"/>
                <a:hlinkClick r:id="rId5"/>
              </a:rPr>
              <a:t>https://www.federalregister.gov/documents/2007/10/03/E7-19566/information-technology-security-essential-body-of-knowledge</a:t>
            </a:r>
            <a:r>
              <a:rPr lang="en-US" dirty="0">
                <a:solidFill>
                  <a:srgbClr val="FFC000"/>
                </a:solidFill>
                <a:latin typeface="Arial" pitchFamily="34" charset="0"/>
                <a:cs typeface="Arial" pitchFamily="34" charset="0"/>
              </a:rPr>
              <a:t> </a:t>
            </a:r>
            <a:endParaRPr lang="en-US" sz="2400" dirty="0">
              <a:solidFill>
                <a:srgbClr val="FFC000"/>
              </a:solidFill>
              <a:latin typeface="Arial" pitchFamily="34" charset="0"/>
              <a:cs typeface="Arial" pitchFamily="34" charset="0"/>
            </a:endParaRPr>
          </a:p>
          <a:p>
            <a:pPr marL="889000" lvl="1" indent="-381000">
              <a:spcBef>
                <a:spcPct val="20000"/>
              </a:spcBef>
              <a:buFont typeface="Arial" charset="0"/>
              <a:buChar char="•"/>
            </a:pPr>
            <a:endParaRPr lang="en-US" sz="1050" dirty="0">
              <a:solidFill>
                <a:srgbClr val="FFC000"/>
              </a:solidFill>
              <a:latin typeface="Arial" pitchFamily="34" charset="0"/>
              <a:cs typeface="Arial" pitchFamily="34" charset="0"/>
            </a:endParaRPr>
          </a:p>
          <a:p>
            <a:pPr marL="889000" lvl="1" indent="-381000">
              <a:spcBef>
                <a:spcPct val="20000"/>
              </a:spcBef>
              <a:buFont typeface="Arial" charset="0"/>
              <a:buChar char="•"/>
            </a:pPr>
            <a:r>
              <a:rPr lang="en-US" sz="2400" baseline="0" dirty="0">
                <a:solidFill>
                  <a:srgbClr val="FFC000"/>
                </a:solidFill>
                <a:latin typeface="Arial" pitchFamily="34" charset="0"/>
                <a:cs typeface="Arial" pitchFamily="34" charset="0"/>
              </a:rPr>
              <a:t>NSAR Database – National Software </a:t>
            </a:r>
            <a:r>
              <a:rPr lang="en-US" sz="2400" dirty="0">
                <a:solidFill>
                  <a:srgbClr val="FFC000"/>
                </a:solidFill>
                <a:latin typeface="Arial" pitchFamily="34" charset="0"/>
                <a:cs typeface="Arial" pitchFamily="34" charset="0"/>
              </a:rPr>
              <a:t>Assurance Repository </a:t>
            </a:r>
            <a:r>
              <a:rPr lang="en-US" dirty="0">
                <a:solidFill>
                  <a:srgbClr val="FFC000"/>
                </a:solidFill>
                <a:latin typeface="Arial" pitchFamily="34" charset="0"/>
                <a:cs typeface="Arial" pitchFamily="34" charset="0"/>
                <a:hlinkClick r:id="rId6"/>
              </a:rPr>
              <a:t>https://www.us-cert.gov/bsi/articles/knowledge/software-assurance-education/defining-the-discipline-of-secure-software-assurance--initial-findings-from-the-national-software-assurance-repository</a:t>
            </a:r>
            <a:r>
              <a:rPr lang="en-US" dirty="0">
                <a:solidFill>
                  <a:srgbClr val="FFC000"/>
                </a:solidFill>
                <a:latin typeface="Arial" pitchFamily="34" charset="0"/>
                <a:cs typeface="Arial" pitchFamily="34" charset="0"/>
              </a:rPr>
              <a:t> </a:t>
            </a:r>
            <a:endParaRPr kumimoji="0" lang="en-US" sz="2400" i="0" u="none" strike="noStrike" kern="1200" cap="none" spc="0" normalizeH="0" baseline="0" noProof="0" dirty="0">
              <a:ln>
                <a:noFill/>
              </a:ln>
              <a:solidFill>
                <a:srgbClr val="FFC000"/>
              </a:solidFill>
              <a:effectLst/>
              <a:uLnTx/>
              <a:uFillTx/>
              <a:latin typeface="Arial" pitchFamily="34" charset="0"/>
              <a:cs typeface="Arial" pitchFamily="34" charset="0"/>
            </a:endParaRPr>
          </a:p>
          <a:p>
            <a:pPr marL="381000" marR="0" lvl="0" indent="-381000" algn="l" defTabSz="1017588" rtl="0" eaLnBrk="1" fontAlgn="base" latinLnBrk="0" hangingPunct="1">
              <a:lnSpc>
                <a:spcPct val="100000"/>
              </a:lnSpc>
              <a:spcBef>
                <a:spcPct val="20000"/>
              </a:spcBef>
              <a:spcAft>
                <a:spcPct val="0"/>
              </a:spcAft>
              <a:buClrTx/>
              <a:buSzTx/>
              <a:tabLst/>
              <a:defRPr/>
            </a:pP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4315A883-C07F-49FE-8D07-E63E93112D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1315626521"/>
      </p:ext>
    </p:extLst>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057401" y="363682"/>
            <a:ext cx="6858748" cy="1087762"/>
          </a:xfrm>
          <a:prstGeom prst="rect">
            <a:avLst/>
          </a:prstGeom>
          <a:noFill/>
        </p:spPr>
        <p:txBody>
          <a:bodyPr wrap="square"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and Planning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676400"/>
            <a:ext cx="6853518" cy="3810000"/>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lvl="0" indent="-381000">
              <a:spcBef>
                <a:spcPct val="20000"/>
              </a:spcBef>
            </a:pPr>
            <a:r>
              <a:rPr lang="en-US" sz="2400" dirty="0">
                <a:solidFill>
                  <a:schemeClr val="bg1"/>
                </a:solidFill>
                <a:latin typeface="Arial" pitchFamily="34" charset="0"/>
                <a:cs typeface="Arial" pitchFamily="34" charset="0"/>
              </a:rPr>
              <a:t>At the end of this presentation you will know how to:</a:t>
            </a:r>
          </a:p>
          <a:p>
            <a:pPr marL="381000" lvl="0" indent="-381000">
              <a:spcBef>
                <a:spcPct val="20000"/>
              </a:spcBef>
              <a:buFont typeface="Arial" charset="0"/>
              <a:buChar char="•"/>
            </a:pPr>
            <a:endParaRPr lang="en-US" sz="2400" dirty="0">
              <a:solidFill>
                <a:srgbClr val="FFC000"/>
              </a:solidFill>
              <a:latin typeface="Arial" pitchFamily="34" charset="0"/>
              <a:cs typeface="Arial" pitchFamily="34" charset="0"/>
            </a:endParaRPr>
          </a:p>
          <a:p>
            <a:pPr marL="742950" lvl="0" indent="-381000">
              <a:spcBef>
                <a:spcPct val="20000"/>
              </a:spcBef>
              <a:buFont typeface="Arial" charset="0"/>
              <a:buChar char="•"/>
            </a:pPr>
            <a:r>
              <a:rPr lang="en-US" sz="2400" u="sng" dirty="0">
                <a:solidFill>
                  <a:srgbClr val="FFC000"/>
                </a:solidFill>
                <a:latin typeface="Arial" pitchFamily="34" charset="0"/>
                <a:cs typeface="Arial" pitchFamily="34" charset="0"/>
              </a:rPr>
              <a:t>Ensure a Proper Business Case </a:t>
            </a:r>
            <a:r>
              <a:rPr lang="en-US" sz="2400" dirty="0">
                <a:solidFill>
                  <a:schemeClr val="bg1"/>
                </a:solidFill>
                <a:latin typeface="Arial" pitchFamily="34" charset="0"/>
                <a:cs typeface="Arial" pitchFamily="34" charset="0"/>
              </a:rPr>
              <a:t>-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Initiate </a:t>
            </a:r>
          </a:p>
          <a:p>
            <a:pPr marL="742950" marR="0" lvl="0" indent="-381000" algn="l" defTabSz="1017588" rtl="0" eaLnBrk="1" fontAlgn="base" latinLnBrk="0" hangingPunct="1">
              <a:lnSpc>
                <a:spcPct val="100000"/>
              </a:lnSpc>
              <a:spcBef>
                <a:spcPct val="20000"/>
              </a:spcBef>
              <a:spcAft>
                <a:spcPct val="0"/>
              </a:spcAft>
              <a:buClrTx/>
              <a:buSzTx/>
              <a:buFont typeface="Arial" charset="0"/>
              <a:buChar char="•"/>
              <a:tabLst/>
              <a:defRP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742950" lvl="0" indent="-381000">
              <a:spcBef>
                <a:spcPct val="20000"/>
              </a:spcBef>
              <a:buFont typeface="Arial" charset="0"/>
              <a:buChar char="•"/>
            </a:pPr>
            <a:r>
              <a:rPr lang="en-US" sz="2400" u="sng" dirty="0">
                <a:solidFill>
                  <a:srgbClr val="FFC000"/>
                </a:solidFill>
                <a:latin typeface="Arial" pitchFamily="34" charset="0"/>
                <a:cs typeface="Arial" pitchFamily="34" charset="0"/>
              </a:rPr>
              <a:t>Develop a Realistic and Repeatable Process</a:t>
            </a:r>
            <a:r>
              <a:rPr lang="en-US" sz="2400" dirty="0">
                <a:solidFill>
                  <a:schemeClr val="bg1"/>
                </a:solidFill>
                <a:latin typeface="Arial" pitchFamily="34" charset="0"/>
                <a:cs typeface="Arial" pitchFamily="34" charset="0"/>
              </a:rPr>
              <a:t>– Plan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742950" marR="0" lvl="0" indent="-381000" algn="l" defTabSz="1017588" rtl="0" eaLnBrk="1" fontAlgn="base" latinLnBrk="0" hangingPunct="1">
              <a:lnSpc>
                <a:spcPct val="100000"/>
              </a:lnSpc>
              <a:spcBef>
                <a:spcPct val="20000"/>
              </a:spcBef>
              <a:spcAft>
                <a:spcPct val="0"/>
              </a:spcAft>
              <a:buClrTx/>
              <a:buSzTx/>
              <a:buFont typeface="Arial" charset="0"/>
              <a:buChar char="•"/>
              <a:tabLst/>
              <a:defRP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742950" lvl="0" indent="-381000">
              <a:spcBef>
                <a:spcPct val="20000"/>
              </a:spcBef>
              <a:buFont typeface="Arial" charset="0"/>
              <a:buChar char="•"/>
            </a:pPr>
            <a:r>
              <a:rPr lang="en-US" sz="2400" u="sng" dirty="0">
                <a:solidFill>
                  <a:srgbClr val="FFC000"/>
                </a:solidFill>
                <a:latin typeface="Arial" pitchFamily="34" charset="0"/>
                <a:cs typeface="Arial" pitchFamily="34" charset="0"/>
              </a:rPr>
              <a:t>Factor Risk into the Process </a:t>
            </a:r>
            <a:r>
              <a:rPr lang="en-US" sz="2400" dirty="0">
                <a:solidFill>
                  <a:schemeClr val="bg1"/>
                </a:solidFill>
                <a:latin typeface="Arial" pitchFamily="34" charset="0"/>
                <a:cs typeface="Arial" pitchFamily="34" charset="0"/>
              </a:rPr>
              <a:t>– Understand Risk</a:t>
            </a: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742950" lvl="0" indent="-381000">
              <a:spcBef>
                <a:spcPct val="20000"/>
              </a:spcBef>
              <a:buFont typeface="Arial" charset="0"/>
              <a:buChar char="•"/>
            </a:pPr>
            <a:endParaRPr lang="en-US" sz="2400" dirty="0">
              <a:solidFill>
                <a:schemeClr val="bg1"/>
              </a:solidFill>
              <a:latin typeface="Arial" pitchFamily="34" charset="0"/>
              <a:cs typeface="Arial" pitchFamily="34" charset="0"/>
            </a:endParaRPr>
          </a:p>
          <a:p>
            <a:pPr marL="742950" lvl="0" indent="-381000">
              <a:spcBef>
                <a:spcPct val="20000"/>
              </a:spcBef>
              <a:buFont typeface="Arial" charset="0"/>
              <a:buChar char="•"/>
            </a:pPr>
            <a:r>
              <a:rPr lang="en-US" sz="2400" u="sng" dirty="0">
                <a:solidFill>
                  <a:srgbClr val="FFC000"/>
                </a:solidFill>
                <a:latin typeface="Arial" pitchFamily="34" charset="0"/>
                <a:cs typeface="Arial" pitchFamily="34" charset="0"/>
              </a:rPr>
              <a:t>Build a Strategy for Reuse </a:t>
            </a:r>
            <a:r>
              <a:rPr lang="en-US" sz="2400" dirty="0">
                <a:solidFill>
                  <a:schemeClr val="bg1"/>
                </a:solidFill>
                <a:latin typeface="Arial" pitchFamily="34" charset="0"/>
                <a:cs typeface="Arial" pitchFamily="34" charset="0"/>
              </a:rPr>
              <a:t>- Outsourcing</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 </a:t>
            </a:r>
          </a:p>
        </p:txBody>
      </p:sp>
      <p:pic>
        <p:nvPicPr>
          <p:cNvPr id="11" name="Picture 10">
            <a:extLst>
              <a:ext uri="{FF2B5EF4-FFF2-40B4-BE49-F238E27FC236}">
                <a16:creationId xmlns:a16="http://schemas.microsoft.com/office/drawing/2014/main" id="{71F05E10-0145-4E1A-8D67-C53B76C9DD3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Initiate</a:t>
            </a:r>
            <a:endParaRPr lang="en-US" sz="28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2567" y="1140204"/>
            <a:ext cx="7212853" cy="4577592"/>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7663" indent="-347663">
              <a:buFont typeface="Arial" pitchFamily="34" charset="0"/>
              <a:buChar char="•"/>
            </a:pPr>
            <a:r>
              <a:rPr lang="en-US" sz="2300" b="1" dirty="0">
                <a:solidFill>
                  <a:srgbClr val="FFC000"/>
                </a:solidFill>
                <a:latin typeface="Arial" pitchFamily="34" charset="0"/>
                <a:cs typeface="Arial" pitchFamily="34" charset="0"/>
              </a:rPr>
              <a:t>Develop the concept and the need to acquire, develop, or enhance a software capability or service (business case). </a:t>
            </a:r>
          </a:p>
          <a:p>
            <a:r>
              <a:rPr lang="en-US" sz="2300" dirty="0">
                <a:solidFill>
                  <a:schemeClr val="bg1"/>
                </a:solidFill>
                <a:latin typeface="Arial" pitchFamily="34" charset="0"/>
                <a:cs typeface="Arial" pitchFamily="34" charset="0"/>
              </a:rPr>
              <a:t>	</a:t>
            </a:r>
          </a:p>
          <a:p>
            <a:pPr marL="798513" lvl="1" indent="-341313">
              <a:buFont typeface="Arial" pitchFamily="34" charset="0"/>
              <a:buChar char="•"/>
            </a:pPr>
            <a:r>
              <a:rPr lang="en-US" sz="2300" dirty="0">
                <a:solidFill>
                  <a:schemeClr val="bg1"/>
                </a:solidFill>
                <a:latin typeface="Arial" pitchFamily="34" charset="0"/>
                <a:cs typeface="Arial" pitchFamily="34" charset="0"/>
              </a:rPr>
              <a:t>Define project scope and boundaries</a:t>
            </a:r>
          </a:p>
          <a:p>
            <a:pPr marL="798513" lvl="1" indent="-341313">
              <a:buFont typeface="Arial" pitchFamily="34" charset="0"/>
              <a:buChar char="•"/>
            </a:pPr>
            <a:endParaRPr lang="en-US" sz="12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Specify cost, schedule, and quality criteria </a:t>
            </a:r>
          </a:p>
          <a:p>
            <a:pPr marL="798513" lvl="1" indent="-341313">
              <a:buFont typeface="Arial" pitchFamily="34" charset="0"/>
              <a:buChar char="•"/>
            </a:pPr>
            <a:endParaRPr lang="en-US" sz="12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Specify the required functional capabilities</a:t>
            </a:r>
          </a:p>
          <a:p>
            <a:pPr marL="798513" lvl="1" indent="-341313">
              <a:buFont typeface="Arial" pitchFamily="34" charset="0"/>
              <a:buChar char="•"/>
            </a:pPr>
            <a:endParaRPr lang="en-US" sz="12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Prioritize capabilities within a defense in depth concept </a:t>
            </a:r>
          </a:p>
          <a:p>
            <a:pPr marL="798513" lvl="1" indent="-341313">
              <a:buFont typeface="Arial" pitchFamily="34" charset="0"/>
              <a:buChar char="•"/>
            </a:pPr>
            <a:endParaRPr lang="en-US" sz="1200" dirty="0">
              <a:solidFill>
                <a:schemeClr val="bg1"/>
              </a:solidFill>
              <a:latin typeface="Arial" pitchFamily="34" charset="0"/>
              <a:cs typeface="Arial" pitchFamily="34" charset="0"/>
            </a:endParaRPr>
          </a:p>
          <a:p>
            <a:pPr marL="798513" lvl="1" indent="-341313">
              <a:buFont typeface="Arial" pitchFamily="34" charset="0"/>
              <a:buChar char="•"/>
            </a:pPr>
            <a:r>
              <a:rPr lang="en-US" sz="2300" dirty="0">
                <a:solidFill>
                  <a:schemeClr val="bg1"/>
                </a:solidFill>
                <a:latin typeface="Arial" pitchFamily="34" charset="0"/>
                <a:cs typeface="Arial" pitchFamily="34" charset="0"/>
              </a:rPr>
              <a:t>Specify the required level of software assurance </a:t>
            </a:r>
          </a:p>
        </p:txBody>
      </p:sp>
      <p:pic>
        <p:nvPicPr>
          <p:cNvPr id="11" name="Picture 10">
            <a:extLst>
              <a:ext uri="{FF2B5EF4-FFF2-40B4-BE49-F238E27FC236}">
                <a16:creationId xmlns:a16="http://schemas.microsoft.com/office/drawing/2014/main" id="{39053A30-A7C0-4C5F-8026-2210081E3E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1297</Words>
  <Application>Microsoft Office PowerPoint</Application>
  <PresentationFormat>On-screen Show (4:3)</PresentationFormat>
  <Paragraphs>241</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93</cp:revision>
  <dcterms:created xsi:type="dcterms:W3CDTF">2010-03-17T20:25:37Z</dcterms:created>
  <dcterms:modified xsi:type="dcterms:W3CDTF">2020-01-16T21:40:25Z</dcterms:modified>
</cp:coreProperties>
</file>